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1" r:id="rId5"/>
  </p:sldMasterIdLst>
  <p:notesMasterIdLst>
    <p:notesMasterId r:id="rId12"/>
  </p:notesMasterIdLst>
  <p:sldIdLst>
    <p:sldId id="314" r:id="rId6"/>
    <p:sldId id="305" r:id="rId7"/>
    <p:sldId id="297" r:id="rId8"/>
    <p:sldId id="316" r:id="rId9"/>
    <p:sldId id="315" r:id="rId10"/>
    <p:sldId id="317"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D4C485-8CA3-4D9A-A32E-C8E661B9C5DD}" v="6" dt="2022-03-07T11:38:26.8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EE678B-46DF-4D03-9DF7-D031EDF8397E}" type="datetimeFigureOut">
              <a:rPr lang="de-DE" smtClean="0"/>
              <a:t>07.03.2022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011ED1-2932-4D2A-8BCB-2738DBE617F5}" type="slidenum">
              <a:rPr lang="de-DE" smtClean="0"/>
              <a:t>‹#›</a:t>
            </a:fld>
            <a:endParaRPr lang="de-DE"/>
          </a:p>
        </p:txBody>
      </p:sp>
    </p:spTree>
    <p:extLst>
      <p:ext uri="{BB962C8B-B14F-4D97-AF65-F5344CB8AC3E}">
        <p14:creationId xmlns:p14="http://schemas.microsoft.com/office/powerpoint/2010/main" val="191774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normAutofit fontScale="47500" lnSpcReduction="20000"/>
          </a:bodyPr>
          <a:lstStyle/>
          <a:p>
            <a:pPr>
              <a:lnSpc>
                <a:spcPct val="107000"/>
              </a:lnSpc>
              <a:spcAft>
                <a:spcPts val="80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Liebe Schülerinnen und Schüler, werte Eltern.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Einen guten Abend und herzlich Willkommen zur Informationsveranstaltung des Röntgen-Gymnasiums Würzburg!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Mein Name ist Klauspeter Schmidt und ich bin der Schulleiter hier am RGW (so lautet übrigens die Kurzform für unser Gymnasium).</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Es ist ja fast schon ein wenig so wie Fernsehschauen: Star des heutigen Abends ist aber kein Mensch und kein Tier, sondern eine Schule. Langweilig wird es jedoch trotzdem nicht – das verspreche ich.</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Es wird zwar kein Krimi werden, sondern eher eine Doku und ein bisschen sowas wie eine Wissens-Show – für Euch und für Eure Eltern. Aber wir hoffen, dass neben Information unbedingt auch ein wenig Spaß dabei vermittelt wird.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Wir wollen Euch heute Abend einen Einblick in die Vielfalt des schulischen Lebens am RGW geben. Ihr werdet einige unserer Schülerinnen und Schüler treffen und auch erfahren, welche Fächer an einem Gymnasium unterrichtet werden. Und ich bin sicher: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Ihr werdet am Ende auch etwas besser über das altehrwürdige Schulgebäude, über die Besonderheiten des Unterrichtsbetriebs am RGW und über den Namensgeber unserer Schule, Wilhelm Conrad Röntgen und unseren berühmtesten Schüler (den Namen verrate ich jetzt noch nicht), Bescheid wissen.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So, aber wie bei jeder Fernsehshow gibt es selbstverständlich auch für heute Abend ein Drehbuch. Und deshalb habe ich den Drehbuchautor, meinen Stellvertreter, Herrn Dr. Kocher, gebeten, Euch und Ihnen zunächst einen kurzen Überblick über das Programm des Abends zu geben.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99D073-335C-4B7A-A532-478966061FB0}"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34655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Sehr verehrte Eltern (und natürlich auch liebe Schülerinnen und Schüler, wenn Ihr noch dabei seid),</a:t>
            </a:r>
          </a:p>
          <a:p>
            <a:r>
              <a:rPr lang="de-DE" sz="1200" kern="1200" dirty="0">
                <a:solidFill>
                  <a:schemeClr val="tx1"/>
                </a:solidFill>
                <a:effectLst/>
                <a:latin typeface="+mn-lt"/>
                <a:ea typeface="+mn-ea"/>
                <a:cs typeface="+mn-cs"/>
              </a:rPr>
              <a:t>Sie kennen mich ja noch von der Begrüßung. Ich bin der Schulleiter des Röntgen-Gymnasiums.</a:t>
            </a:r>
          </a:p>
          <a:p>
            <a:r>
              <a:rPr lang="de-DE" sz="1200" kern="1200" dirty="0">
                <a:solidFill>
                  <a:schemeClr val="tx1"/>
                </a:solidFill>
                <a:effectLst/>
                <a:latin typeface="+mn-lt"/>
                <a:ea typeface="+mn-ea"/>
                <a:cs typeface="+mn-cs"/>
              </a:rPr>
              <a:t>In den nächsten 30 Minuten wird es sehr viele Informationen geben. Das ist vielleicht ein wenig trocken, aber gerade für Sie, liebe Eltern, ist das natürlich von besonderer Bedeutung.</a:t>
            </a:r>
          </a:p>
          <a:p>
            <a:r>
              <a:rPr lang="de-DE" sz="1200" kern="1200" dirty="0">
                <a:solidFill>
                  <a:schemeClr val="tx1"/>
                </a:solidFill>
                <a:effectLst/>
                <a:latin typeface="+mn-lt"/>
                <a:ea typeface="+mn-ea"/>
                <a:cs typeface="+mn-cs"/>
              </a:rPr>
              <a:t>Im Hintergrund haben Sie schon unseren (bis jetzt) berühmtesten Schüler gesehen – den Basketballer Dirk Nowitzki. Er besuchte vor zwei Jahren die Schule und er wollte letzten Sommer wieder vorbeischauen – Corona hat es leider verhindert. Aber sein Bild deutet schon auf einen besonderen Profilbereich unserer Schule hin, der insbesondere in den Klassen 5 und 6 zur Wahl steht: Die Sportklasse, die wir seit vielen Jahren und mit großer Erfahrung anbieten.</a:t>
            </a:r>
          </a:p>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99D073-335C-4B7A-A532-478966061FB0}"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03432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normAutofit fontScale="47500" lnSpcReduction="20000"/>
          </a:bodyPr>
          <a:lstStyle/>
          <a:p>
            <a:r>
              <a:rPr lang="de-DE" sz="1800" dirty="0">
                <a:effectLst/>
                <a:latin typeface="Arial" panose="020B0604020202020204" pitchFamily="34" charset="0"/>
                <a:ea typeface="Calibri" panose="020F0502020204030204" pitchFamily="34" charset="0"/>
                <a:cs typeface="Times New Roman" panose="02020603050405020304" pitchFamily="18" charset="0"/>
              </a:rPr>
              <a:t>Was sind weitere Kennzeichen / Merkmale des Röntgen-Gymnasiums?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800" dirty="0">
                <a:effectLst/>
                <a:latin typeface="Arial" panose="020B0604020202020204" pitchFamily="34" charset="0"/>
                <a:ea typeface="Calibri" panose="020F0502020204030204" pitchFamily="34" charset="0"/>
                <a:cs typeface="Times New Roman" panose="02020603050405020304" pitchFamily="18" charset="0"/>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pPr>
            <a:r>
              <a:rPr lang="de-DE" sz="1800" dirty="0">
                <a:effectLst/>
                <a:latin typeface="Arial" panose="020B0604020202020204" pitchFamily="34" charset="0"/>
                <a:ea typeface="Calibri" panose="020F0502020204030204" pitchFamily="34" charset="0"/>
                <a:cs typeface="Times New Roman" panose="02020603050405020304" pitchFamily="18" charset="0"/>
              </a:rPr>
              <a:t>Wir haben mit ca. 840 </a:t>
            </a:r>
            <a:r>
              <a:rPr lang="de-DE" sz="1800" dirty="0" err="1">
                <a:effectLst/>
                <a:latin typeface="Arial" panose="020B0604020202020204" pitchFamily="34" charset="0"/>
                <a:ea typeface="Calibri" panose="020F0502020204030204" pitchFamily="34" charset="0"/>
                <a:cs typeface="Times New Roman" panose="02020603050405020304" pitchFamily="18" charset="0"/>
              </a:rPr>
              <a:t>SuS</a:t>
            </a:r>
            <a:r>
              <a:rPr lang="de-DE" sz="1800" dirty="0">
                <a:effectLst/>
                <a:latin typeface="Arial" panose="020B0604020202020204" pitchFamily="34" charset="0"/>
                <a:ea typeface="Calibri" panose="020F0502020204030204" pitchFamily="34" charset="0"/>
                <a:cs typeface="Times New Roman" panose="02020603050405020304" pitchFamily="18" charset="0"/>
              </a:rPr>
              <a:t> eine ideale Schulgröße; einerseits klein genug, um die persönliche Atmosphäre und Nähe zu ermöglichen – andererseits aber auch groß genug, um eine Vielzahl von Wahlunterrichtskursen und Wettbewerben anzubieten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pPr>
            <a:r>
              <a:rPr lang="de-DE" sz="1800" dirty="0">
                <a:effectLst/>
                <a:latin typeface="Arial" panose="020B0604020202020204" pitchFamily="34" charset="0"/>
                <a:ea typeface="Calibri" panose="020F0502020204030204" pitchFamily="34" charset="0"/>
                <a:cs typeface="Times New Roman" panose="02020603050405020304" pitchFamily="18" charset="0"/>
              </a:rPr>
              <a:t>Das spiegelt sich auch in unserer Schulphilosophie. Wir versuchen einen gewissen Spagat, der uns bisher recht gut gelungen ist. Lassen Sie mich das am Fach Sport veranschaulichen.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de-DE" sz="1800" dirty="0">
                <a:effectLst/>
                <a:latin typeface="Arial" panose="020B0604020202020204" pitchFamily="34" charset="0"/>
                <a:ea typeface="Calibri" panose="020F0502020204030204" pitchFamily="34" charset="0"/>
                <a:cs typeface="Times New Roman" panose="02020603050405020304" pitchFamily="18" charset="0"/>
              </a:rPr>
              <a:t>Wir wollen jeder Schülerin und jedem Schüler die Möglichkeit geben, Sport zu betreiben, gerade auch in unseren Wahlkursen. Da geht es nicht in erster Linie um Spitzenleistungen, sondern darum, Freude an Bewegung und an einer bestimmten Sportart zu vermitteln. Etwa im Tischtennis, beim Rudern oder beim Tanztheater.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de-DE" sz="1800" dirty="0">
                <a:effectLst/>
                <a:latin typeface="Arial" panose="020B0604020202020204" pitchFamily="34" charset="0"/>
                <a:ea typeface="Calibri" panose="020F0502020204030204" pitchFamily="34" charset="0"/>
                <a:cs typeface="Times New Roman" panose="02020603050405020304" pitchFamily="18" charset="0"/>
              </a:rPr>
              <a:t>Aber natürlich haben wir in </a:t>
            </a:r>
            <a:r>
              <a:rPr lang="de-DE" sz="1800" b="1" dirty="0">
                <a:effectLst/>
                <a:latin typeface="Arial" panose="020B0604020202020204" pitchFamily="34" charset="0"/>
                <a:ea typeface="Calibri" panose="020F0502020204030204" pitchFamily="34" charset="0"/>
                <a:cs typeface="Times New Roman" panose="02020603050405020304" pitchFamily="18" charset="0"/>
              </a:rPr>
              <a:t>diesen</a:t>
            </a:r>
            <a:r>
              <a:rPr lang="de-DE" sz="1800" dirty="0">
                <a:effectLst/>
                <a:latin typeface="Arial" panose="020B0604020202020204" pitchFamily="34" charset="0"/>
                <a:ea typeface="Calibri" panose="020F0502020204030204" pitchFamily="34" charset="0"/>
                <a:cs typeface="Times New Roman" panose="02020603050405020304" pitchFamily="18" charset="0"/>
              </a:rPr>
              <a:t> Kursen und in den vielen anderen auch sehr erfolgreiche Sportlerinnen und Sportler. Die nehmen wir dann besonders ins Visier und ermöglichen zusätzliche Förderung (z.B. auf Vereinsebene, oder der überregionalen Wettbewerbsteilnahme).</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pPr>
            <a:r>
              <a:rPr lang="de-DE" sz="1800" dirty="0">
                <a:effectLst/>
                <a:latin typeface="Arial" panose="020B0604020202020204" pitchFamily="34" charset="0"/>
                <a:ea typeface="Calibri" panose="020F0502020204030204" pitchFamily="34" charset="0"/>
                <a:cs typeface="Times New Roman" panose="02020603050405020304" pitchFamily="18" charset="0"/>
              </a:rPr>
              <a:t>Die Kooperation mit außerschulischen Partnern ist uns wichtig: zum einen Einblick in andere Berufsfelder und natürlich Unterstützung der außerschulischen Arbeiten und Erfahrungen.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800" dirty="0">
                <a:effectLst/>
                <a:latin typeface="Arial" panose="020B0604020202020204" pitchFamily="34" charset="0"/>
                <a:ea typeface="Calibri" panose="020F0502020204030204" pitchFamily="34" charset="0"/>
                <a:cs typeface="Times New Roman" panose="02020603050405020304" pitchFamily="18" charset="0"/>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800" dirty="0">
                <a:effectLst/>
                <a:latin typeface="Arial" panose="020B0604020202020204" pitchFamily="34" charset="0"/>
                <a:ea typeface="Calibri" panose="020F0502020204030204" pitchFamily="34" charset="0"/>
                <a:cs typeface="Times New Roman" panose="02020603050405020304" pitchFamily="18" charset="0"/>
              </a:rPr>
              <a:t>Klar, Ihr Kind geht in die Schule um etwas zu lernen. Aber es geht um mehr als um akademisches Wissen. Pädagogische Aspekte gewinnen immer mehr an Bedeutung. Und: Wir verstehen Das RGW als Lebensraum für die Schulfamilie, nicht als seelenloser „Lernbunker“. Und da ist es wichtig, dass wir respektvoll miteinander umgehen. Deswegen haben wir vor einiger Zeit beschlossen, unser eigenes Projekt zu starten, das wir – in Anlehnung an unseren Schulbuchstaben RGW: Respekt. Gemeinschaft. Werte nennen. Wir haben uns bewusst gegen ein Standardlabel entschieden, sondern haben unsere Ziele und Inhalte für Werteerziehung und Persönlichkeitsentwicklung ganz individuell definiert. So finden etwa dreimal im Jahr Vollversammlungen aller </a:t>
            </a:r>
            <a:r>
              <a:rPr lang="de-DE" sz="1800" dirty="0" err="1">
                <a:effectLst/>
                <a:latin typeface="Arial" panose="020B0604020202020204" pitchFamily="34" charset="0"/>
                <a:ea typeface="Calibri" panose="020F0502020204030204" pitchFamily="34" charset="0"/>
                <a:cs typeface="Times New Roman" panose="02020603050405020304" pitchFamily="18" charset="0"/>
              </a:rPr>
              <a:t>SuS</a:t>
            </a:r>
            <a:r>
              <a:rPr lang="de-DE" sz="1800" dirty="0">
                <a:effectLst/>
                <a:latin typeface="Arial" panose="020B0604020202020204" pitchFamily="34" charset="0"/>
                <a:ea typeface="Calibri" panose="020F0502020204030204" pitchFamily="34" charset="0"/>
                <a:cs typeface="Times New Roman" panose="02020603050405020304" pitchFamily="18" charset="0"/>
              </a:rPr>
              <a:t> statt, um das Gemeinschaftsgefühl als Schulfamilie zu stärken.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99D073-335C-4B7A-A532-478966061FB0}"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336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883230-7D4E-4E03-9EFA-34CEB7B8E335}"/>
              </a:ext>
            </a:extLst>
          </p:cNvPr>
          <p:cNvSpPr>
            <a:spLocks noGrp="1"/>
          </p:cNvSpPr>
          <p:nvPr>
            <p:ph type="title"/>
          </p:nvPr>
        </p:nvSpPr>
        <p:spPr>
          <a:xfrm>
            <a:off x="94889" y="727434"/>
            <a:ext cx="10515600" cy="609661"/>
          </a:xfrm>
          <a:prstGeom prst="rect">
            <a:avLst/>
          </a:prstGeom>
        </p:spPr>
        <p:txBody>
          <a:bodyPr/>
          <a:lstStyle/>
          <a:p>
            <a:r>
              <a:rPr lang="de-DE" dirty="0"/>
              <a:t>Mastertitelformat bearbeiten</a:t>
            </a:r>
          </a:p>
        </p:txBody>
      </p:sp>
      <p:sp>
        <p:nvSpPr>
          <p:cNvPr id="3" name="Datumsplatzhalter 2">
            <a:extLst>
              <a:ext uri="{FF2B5EF4-FFF2-40B4-BE49-F238E27FC236}">
                <a16:creationId xmlns:a16="http://schemas.microsoft.com/office/drawing/2014/main" id="{9E24A03D-1414-47E0-BC20-8D475CBE3F4B}"/>
              </a:ext>
            </a:extLst>
          </p:cNvPr>
          <p:cNvSpPr>
            <a:spLocks noGrp="1"/>
          </p:cNvSpPr>
          <p:nvPr>
            <p:ph type="dt" sz="half" idx="10"/>
          </p:nvPr>
        </p:nvSpPr>
        <p:spPr>
          <a:xfrm>
            <a:off x="9448800" y="6498750"/>
            <a:ext cx="2743200" cy="365125"/>
          </a:xfrm>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pic>
        <p:nvPicPr>
          <p:cNvPr id="5" name="Bild 1">
            <a:extLst>
              <a:ext uri="{FF2B5EF4-FFF2-40B4-BE49-F238E27FC236}">
                <a16:creationId xmlns:a16="http://schemas.microsoft.com/office/drawing/2014/main" id="{A8AEC062-B938-48B6-8A73-E81D9C686EBF}"/>
              </a:ext>
            </a:extLst>
          </p:cNvPr>
          <p:cNvPicPr/>
          <p:nvPr userDrawn="1"/>
        </p:nvPicPr>
        <p:blipFill>
          <a:blip r:embed="rId2" cstate="print"/>
          <a:srcRect/>
          <a:stretch>
            <a:fillRect/>
          </a:stretch>
        </p:blipFill>
        <p:spPr bwMode="auto">
          <a:xfrm>
            <a:off x="184032" y="112146"/>
            <a:ext cx="2208441" cy="543463"/>
          </a:xfrm>
          <a:prstGeom prst="rect">
            <a:avLst/>
          </a:prstGeom>
          <a:noFill/>
          <a:ln w="9525">
            <a:noFill/>
            <a:miter lim="800000"/>
            <a:headEnd/>
            <a:tailEnd/>
          </a:ln>
        </p:spPr>
      </p:pic>
      <p:pic>
        <p:nvPicPr>
          <p:cNvPr id="6" name="Bild 1">
            <a:extLst>
              <a:ext uri="{FF2B5EF4-FFF2-40B4-BE49-F238E27FC236}">
                <a16:creationId xmlns:a16="http://schemas.microsoft.com/office/drawing/2014/main" id="{6AF3F099-2410-495B-9232-038629CF4478}"/>
              </a:ext>
            </a:extLst>
          </p:cNvPr>
          <p:cNvPicPr/>
          <p:nvPr userDrawn="1"/>
        </p:nvPicPr>
        <p:blipFill rotWithShape="1">
          <a:blip r:embed="rId2" cstate="print">
            <a:alphaModFix amt="26000"/>
          </a:blip>
          <a:srcRect r="53228" b="52427"/>
          <a:stretch/>
        </p:blipFill>
        <p:spPr bwMode="auto">
          <a:xfrm rot="16200000">
            <a:off x="8386373" y="3155891"/>
            <a:ext cx="5316748" cy="2294507"/>
          </a:xfrm>
          <a:prstGeom prst="rect">
            <a:avLst/>
          </a:prstGeom>
          <a:noFill/>
          <a:ln w="9525">
            <a:noFill/>
            <a:miter lim="800000"/>
            <a:headEnd/>
            <a:tailEnd/>
          </a:ln>
          <a:effectLst>
            <a:softEdge rad="38100"/>
          </a:effectLst>
        </p:spPr>
      </p:pic>
    </p:spTree>
    <p:extLst>
      <p:ext uri="{BB962C8B-B14F-4D97-AF65-F5344CB8AC3E}">
        <p14:creationId xmlns:p14="http://schemas.microsoft.com/office/powerpoint/2010/main" val="3553246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6" name="Footer Placeholder 5"/>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7" name="Slide Number Placeholder 6"/>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1889899146"/>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6" name="Footer Placeholder 5"/>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7" name="Slide Number Placeholder 6"/>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519297261"/>
      </p:ext>
    </p:extLst>
  </p:cSld>
  <p:clrMapOvr>
    <a:masterClrMapping/>
  </p:clrMapOvr>
  <p:hf sldNum="0"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de-DE"/>
              <a:t>Mastertitelformat bearbeiten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6" name="Footer Placeholder 5"/>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7" name="Slide Number Placeholder 6"/>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314828503"/>
      </p:ext>
    </p:extLst>
  </p:cSld>
  <p:clrMapOvr>
    <a:masterClrMapping/>
  </p:clrMapOvr>
  <p:hf sldNum="0"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de-DE"/>
              <a:t>Mastertitelformat bearbeiten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6" name="Footer Placeholder 5"/>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7" name="Slide Number Placeholder 6"/>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12502744"/>
      </p:ext>
    </p:extLst>
  </p:cSld>
  <p:clrMapOvr>
    <a:masterClrMapping/>
  </p:clrMapOvr>
  <p:hf sldNum="0"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de-DE"/>
              <a:t>Mastertitelformat bearbeiten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6" name="Footer Placeholder 5"/>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7" name="Slide Number Placeholder 6"/>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362865525"/>
      </p:ext>
    </p:extLst>
  </p:cSld>
  <p:clrMapOvr>
    <a:masterClrMapping/>
  </p:clrMapOvr>
  <p:hf sldNum="0"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de-DE"/>
              <a:t>Mastertitelformat bearbeiten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4" name="Footer Placeholder 3"/>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5" name="Slide Number Placeholder 4"/>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1165560829"/>
      </p:ext>
    </p:extLst>
  </p:cSld>
  <p:clrMapOvr>
    <a:masterClrMapping/>
  </p:clrMapOvr>
  <p:hf sldNum="0"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de-DE"/>
              <a:t>Mastertitelformat bearbeiten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4" name="Footer Placeholder 3"/>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5" name="Slide Number Placeholder 4"/>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3086401863"/>
      </p:ext>
    </p:extLst>
  </p:cSld>
  <p:clrMapOvr>
    <a:masterClrMapping/>
  </p:clrMapOvr>
  <p:hf sldNum="0" hdr="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a:t>Mastertitelformat bearbeiten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5" name="Footer Placeholder 4"/>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6" name="Slide Number Placeholder 5"/>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3130734013"/>
      </p:ext>
    </p:extLst>
  </p:cSld>
  <p:clrMapOvr>
    <a:masterClrMapping/>
  </p:clrMapOvr>
  <p:hf sldNum="0"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de-DE"/>
              <a:t>Mastertitelformat bearbeiten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5" name="Footer Placeholder 4"/>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6" name="Slide Number Placeholder 5"/>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365770254"/>
      </p:ext>
    </p:extLst>
  </p:cSld>
  <p:clrMapOvr>
    <a:masterClrMapping/>
  </p:clrMapOvr>
  <p:hf sldNum="0" hdr="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883230-7D4E-4E03-9EFA-34CEB7B8E335}"/>
              </a:ext>
            </a:extLst>
          </p:cNvPr>
          <p:cNvSpPr>
            <a:spLocks noGrp="1"/>
          </p:cNvSpPr>
          <p:nvPr>
            <p:ph type="title"/>
          </p:nvPr>
        </p:nvSpPr>
        <p:spPr>
          <a:xfrm>
            <a:off x="94889" y="727434"/>
            <a:ext cx="10515600" cy="609661"/>
          </a:xfrm>
          <a:prstGeom prst="rect">
            <a:avLst/>
          </a:prstGeom>
        </p:spPr>
        <p:txBody>
          <a:bodyPr/>
          <a:lstStyle/>
          <a:p>
            <a:r>
              <a:rPr lang="de-DE" dirty="0"/>
              <a:t>Mastertitelformat bearbeiten</a:t>
            </a:r>
          </a:p>
        </p:txBody>
      </p:sp>
      <p:sp>
        <p:nvSpPr>
          <p:cNvPr id="3" name="Datumsplatzhalter 2">
            <a:extLst>
              <a:ext uri="{FF2B5EF4-FFF2-40B4-BE49-F238E27FC236}">
                <a16:creationId xmlns:a16="http://schemas.microsoft.com/office/drawing/2014/main" id="{9E24A03D-1414-47E0-BC20-8D475CBE3F4B}"/>
              </a:ext>
            </a:extLst>
          </p:cNvPr>
          <p:cNvSpPr>
            <a:spLocks noGrp="1"/>
          </p:cNvSpPr>
          <p:nvPr>
            <p:ph type="dt" sz="half" idx="10"/>
          </p:nvPr>
        </p:nvSpPr>
        <p:spPr>
          <a:xfrm>
            <a:off x="9448800" y="6498750"/>
            <a:ext cx="2743200" cy="365125"/>
          </a:xfrm>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pic>
        <p:nvPicPr>
          <p:cNvPr id="5" name="Bild 1">
            <a:extLst>
              <a:ext uri="{FF2B5EF4-FFF2-40B4-BE49-F238E27FC236}">
                <a16:creationId xmlns:a16="http://schemas.microsoft.com/office/drawing/2014/main" id="{A8AEC062-B938-48B6-8A73-E81D9C686EBF}"/>
              </a:ext>
            </a:extLst>
          </p:cNvPr>
          <p:cNvPicPr/>
          <p:nvPr userDrawn="1"/>
        </p:nvPicPr>
        <p:blipFill>
          <a:blip r:embed="rId2" cstate="print"/>
          <a:srcRect/>
          <a:stretch>
            <a:fillRect/>
          </a:stretch>
        </p:blipFill>
        <p:spPr bwMode="auto">
          <a:xfrm>
            <a:off x="184031" y="112146"/>
            <a:ext cx="1964183" cy="543463"/>
          </a:xfrm>
          <a:prstGeom prst="rect">
            <a:avLst/>
          </a:prstGeom>
          <a:noFill/>
          <a:ln w="9525">
            <a:noFill/>
            <a:miter lim="800000"/>
            <a:headEnd/>
            <a:tailEnd/>
          </a:ln>
        </p:spPr>
      </p:pic>
      <p:pic>
        <p:nvPicPr>
          <p:cNvPr id="6" name="Bild 1">
            <a:extLst>
              <a:ext uri="{FF2B5EF4-FFF2-40B4-BE49-F238E27FC236}">
                <a16:creationId xmlns:a16="http://schemas.microsoft.com/office/drawing/2014/main" id="{6AF3F099-2410-495B-9232-038629CF4478}"/>
              </a:ext>
            </a:extLst>
          </p:cNvPr>
          <p:cNvPicPr/>
          <p:nvPr userDrawn="1"/>
        </p:nvPicPr>
        <p:blipFill rotWithShape="1">
          <a:blip r:embed="rId2" cstate="print">
            <a:alphaModFix amt="26000"/>
          </a:blip>
          <a:srcRect r="53228" b="52427"/>
          <a:stretch/>
        </p:blipFill>
        <p:spPr bwMode="auto">
          <a:xfrm rot="16200000">
            <a:off x="8526327" y="3295844"/>
            <a:ext cx="5316748" cy="2014601"/>
          </a:xfrm>
          <a:prstGeom prst="rect">
            <a:avLst/>
          </a:prstGeom>
          <a:noFill/>
          <a:ln w="9525">
            <a:noFill/>
            <a:miter lim="800000"/>
            <a:headEnd/>
            <a:tailEnd/>
          </a:ln>
          <a:effectLst>
            <a:softEdge rad="38100"/>
          </a:effectLst>
        </p:spPr>
      </p:pic>
    </p:spTree>
    <p:extLst>
      <p:ext uri="{BB962C8B-B14F-4D97-AF65-F5344CB8AC3E}">
        <p14:creationId xmlns:p14="http://schemas.microsoft.com/office/powerpoint/2010/main" val="4103661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de-DE"/>
              <a:t>Mastertitelformat bearbeiten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5" name="Footer Placeholder 4"/>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6" name="Slide Number Placeholder 5"/>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2299827247"/>
      </p:ext>
    </p:extLst>
  </p:cSld>
  <p:clrMapOvr>
    <a:masterClrMapping/>
  </p:clrMapOvr>
  <p:hf sldNum="0"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a:t>Mastertitelformat bearbeiten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5" name="Footer Placeholder 4"/>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6" name="Slide Number Placeholder 5"/>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127295244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de-DE"/>
              <a:t>Mastertitelformat bearbeiten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5" name="Footer Placeholder 4"/>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6" name="Slide Number Placeholder 5"/>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2099833445"/>
      </p:ext>
    </p:extLst>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a:t>Mastertitelformat bearbeiten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6" name="Footer Placeholder 5"/>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7" name="Slide Number Placeholder 6"/>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3879921300"/>
      </p:ext>
    </p:extLst>
  </p:cSld>
  <p:clrMapOvr>
    <a:masterClrMapping/>
  </p:clrMapOvr>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a:t>Mastertitelformat bearbeiten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Content Placeholder 3"/>
          <p:cNvSpPr>
            <a:spLocks noGrp="1"/>
          </p:cNvSpPr>
          <p:nvPr>
            <p:ph sz="quarter" idx="13"/>
          </p:nvPr>
        </p:nvSpPr>
        <p:spPr>
          <a:xfrm>
            <a:off x="913774" y="3051012"/>
            <a:ext cx="5106027" cy="27401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3" name="Content Placeholder 5"/>
          <p:cNvSpPr>
            <a:spLocks noGrp="1"/>
          </p:cNvSpPr>
          <p:nvPr>
            <p:ph sz="quarter" idx="14"/>
          </p:nvPr>
        </p:nvSpPr>
        <p:spPr>
          <a:xfrm>
            <a:off x="6172200" y="3051012"/>
            <a:ext cx="5105401" cy="27401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8" name="Footer Placeholder 7"/>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9" name="Slide Number Placeholder 8"/>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3315826563"/>
      </p:ext>
    </p:extLst>
  </p:cSld>
  <p:clrMapOvr>
    <a:masterClrMapping/>
  </p:clrMapOvr>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4" name="Footer Placeholder 3"/>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5" name="Slide Number Placeholder 4"/>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3720516887"/>
      </p:ext>
    </p:extLst>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3" name="Footer Placeholder 2"/>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4" name="Slide Number Placeholder 3"/>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1540678675"/>
      </p:ext>
    </p:extLst>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de-DE"/>
              <a:t>Mastertitelformat bearbeiten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6" name="Footer Placeholder 5"/>
          <p:cNvSpPr>
            <a:spLocks noGrp="1"/>
          </p:cNvSpPr>
          <p:nvPr>
            <p:ph type="ftr" sz="quarter" idx="11"/>
          </p:nvPr>
        </p:nvSpPr>
        <p:spPr/>
        <p:txBody>
          <a:bodyPr/>
          <a:lstStyle/>
          <a:p>
            <a:pPr defTabSz="342900">
              <a:defRPr/>
            </a:pPr>
            <a:r>
              <a:rPr lang="de-DE">
                <a:solidFill>
                  <a:prstClr val="black"/>
                </a:solidFill>
              </a:rPr>
              <a:t>Informationsabend 2012</a:t>
            </a:r>
            <a:endParaRPr lang="de-DE" dirty="0">
              <a:solidFill>
                <a:prstClr val="black"/>
              </a:solidFill>
            </a:endParaRPr>
          </a:p>
        </p:txBody>
      </p:sp>
      <p:sp>
        <p:nvSpPr>
          <p:cNvPr id="7" name="Slide Number Placeholder 6"/>
          <p:cNvSpPr>
            <a:spLocks noGrp="1"/>
          </p:cNvSpPr>
          <p:nvPr>
            <p:ph type="sldNum" sz="quarter" idx="12"/>
          </p:nvPr>
        </p:nvSpPr>
        <p:spPr/>
        <p:txBody>
          <a:body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3449857419"/>
      </p:ext>
    </p:extLst>
  </p:cSld>
  <p:clrMapOvr>
    <a:masterClrMapping/>
  </p:clrMapOvr>
  <p:hf sldNum="0" hdr="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3">
            <a:alphaModFix/>
            <a:extLst>
              <a:ext uri="{28A0092B-C50C-407E-A947-70E740481C1C}">
                <a14:useLocalDpi xmlns:a14="http://schemas.microsoft.com/office/drawing/2010/main" val="0"/>
              </a:ext>
            </a:extLst>
          </a:blip>
          <a:srcRect/>
          <a:stretch>
            <a:fillRect/>
          </a:stretch>
        </p:blipFill>
        <p:spPr bwMode="auto">
          <a:xfrm>
            <a:off x="1"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7" y="618521"/>
            <a:ext cx="10364451" cy="1596177"/>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913775" y="2367097"/>
            <a:ext cx="10364452" cy="3424107"/>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678737" y="5883279"/>
            <a:ext cx="2743200" cy="365125"/>
          </a:xfrm>
          <a:prstGeom prst="rect">
            <a:avLst/>
          </a:prstGeom>
        </p:spPr>
        <p:txBody>
          <a:bodyPr vert="horz" lIns="91440" tIns="45720" rIns="91440" bIns="45720" rtlCol="0" anchor="ctr"/>
          <a:lstStyle>
            <a:lvl1pPr algn="r">
              <a:defRPr sz="750">
                <a:solidFill>
                  <a:schemeClr val="tx1"/>
                </a:solidFill>
              </a:defRPr>
            </a:lvl1p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5" name="Footer Placeholder 4"/>
          <p:cNvSpPr>
            <a:spLocks noGrp="1"/>
          </p:cNvSpPr>
          <p:nvPr>
            <p:ph type="ftr" sz="quarter" idx="3"/>
          </p:nvPr>
        </p:nvSpPr>
        <p:spPr>
          <a:xfrm>
            <a:off x="913777" y="5883279"/>
            <a:ext cx="6672887" cy="365125"/>
          </a:xfrm>
          <a:prstGeom prst="rect">
            <a:avLst/>
          </a:prstGeom>
        </p:spPr>
        <p:txBody>
          <a:bodyPr vert="horz" lIns="91440" tIns="45720" rIns="91440" bIns="45720" rtlCol="0" anchor="ctr"/>
          <a:lstStyle>
            <a:lvl1pPr algn="l">
              <a:defRPr sz="750">
                <a:solidFill>
                  <a:schemeClr val="tx1"/>
                </a:solidFill>
              </a:defRPr>
            </a:lvl1pPr>
          </a:lstStyle>
          <a:p>
            <a:pPr defTabSz="342900">
              <a:defRPr/>
            </a:pPr>
            <a:r>
              <a:rPr lang="de-DE">
                <a:solidFill>
                  <a:prstClr val="black"/>
                </a:solidFill>
              </a:rPr>
              <a:t>Informationsabend 2012</a:t>
            </a:r>
            <a:endParaRPr lang="de-DE" dirty="0">
              <a:solidFill>
                <a:prstClr val="black"/>
              </a:solidFill>
            </a:endParaRPr>
          </a:p>
        </p:txBody>
      </p:sp>
      <p:sp>
        <p:nvSpPr>
          <p:cNvPr id="6" name="Slide Number Placeholder 5"/>
          <p:cNvSpPr>
            <a:spLocks noGrp="1"/>
          </p:cNvSpPr>
          <p:nvPr>
            <p:ph type="sldNum" sz="quarter" idx="4"/>
          </p:nvPr>
        </p:nvSpPr>
        <p:spPr>
          <a:xfrm>
            <a:off x="10514014" y="5883279"/>
            <a:ext cx="764215" cy="365125"/>
          </a:xfrm>
          <a:prstGeom prst="rect">
            <a:avLst/>
          </a:prstGeom>
        </p:spPr>
        <p:txBody>
          <a:bodyPr vert="horz" lIns="91440" tIns="45720" rIns="91440" bIns="45720" rtlCol="0" anchor="ctr"/>
          <a:lstStyle>
            <a:lvl1pPr algn="r">
              <a:defRPr sz="750">
                <a:solidFill>
                  <a:schemeClr val="tx1"/>
                </a:solidFill>
              </a:defRPr>
            </a:lvl1p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1535736637"/>
      </p:ext>
    </p:extLst>
  </p:cSld>
  <p:clrMap bg1="lt1" tx1="dk1" bg2="lt2" tx2="dk2" accent1="accent1" accent2="accent2" accent3="accent3" accent4="accent4" accent5="accent5" accent6="accent6" hlink="hlink" folHlink="folHlink"/>
  <p:sldLayoutIdLst>
    <p:sldLayoutId id="2147483661" r:id="rId1"/>
  </p:sldLayoutIdLst>
  <p:hf sldNum="0" hdr="0"/>
  <p:txStyles>
    <p:titleStyle>
      <a:lvl1pPr algn="ctr" defTabSz="685800" rtl="0" eaLnBrk="1" latinLnBrk="0" hangingPunct="1">
        <a:lnSpc>
          <a:spcPct val="90000"/>
        </a:lnSpc>
        <a:spcBef>
          <a:spcPct val="0"/>
        </a:spcBef>
        <a:buNone/>
        <a:defRPr sz="2700" kern="1200" cap="all" baseline="0">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tx1"/>
        </a:buClr>
        <a:buFont typeface="Arial" panose="020B0604020202020204" pitchFamily="34" charset="0"/>
        <a:buChar char="•"/>
        <a:defRPr sz="1500" kern="1200" cap="all" baseline="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tx1"/>
        </a:buClr>
        <a:buFont typeface="Arial" panose="020B0604020202020204" pitchFamily="34" charset="0"/>
        <a:buChar char="•"/>
        <a:defRPr sz="1350" kern="1200" cap="all"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tx1"/>
        </a:buClr>
        <a:buFont typeface="Arial" panose="020B0604020202020204" pitchFamily="34" charset="0"/>
        <a:buChar char="•"/>
        <a:defRPr sz="1200" kern="1200" cap="all" baseline="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pPr defTabSz="342900">
              <a:defRPr/>
            </a:pPr>
            <a:fld id="{A0420C3D-8CD4-4A60-835A-4CC613874E8D}" type="datetime1">
              <a:rPr lang="de-DE" smtClean="0">
                <a:solidFill>
                  <a:prstClr val="black"/>
                </a:solidFill>
              </a:rPr>
              <a:pPr defTabSz="342900">
                <a:defRPr/>
              </a:pPr>
              <a:t>07.03.2022</a:t>
            </a:fld>
            <a:endParaRPr lang="de-DE">
              <a:solidFill>
                <a:prstClr val="black"/>
              </a:solidFill>
            </a:endParaRP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pPr defTabSz="342900">
              <a:defRPr/>
            </a:pPr>
            <a:r>
              <a:rPr lang="de-DE">
                <a:solidFill>
                  <a:prstClr val="black"/>
                </a:solidFill>
              </a:rPr>
              <a:t>Informationsabend 2012</a:t>
            </a:r>
            <a:endParaRPr lang="de-DE" dirty="0">
              <a:solidFill>
                <a:prstClr val="black"/>
              </a:solidFill>
            </a:endParaRP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pPr defTabSz="342900">
              <a:defRPr/>
            </a:pPr>
            <a:fld id="{6D22F896-40B5-4ADD-8801-0D06FADFA095}" type="slidenum">
              <a:rPr lang="en-US" smtClean="0">
                <a:solidFill>
                  <a:prstClr val="black"/>
                </a:solidFill>
              </a:rPr>
              <a:pPr defTabSz="342900">
                <a:defRPr/>
              </a:pPr>
              <a:t>‹#›</a:t>
            </a:fld>
            <a:endParaRPr lang="en-US" dirty="0">
              <a:solidFill>
                <a:prstClr val="black"/>
              </a:solidFill>
            </a:endParaRPr>
          </a:p>
        </p:txBody>
      </p:sp>
    </p:spTree>
    <p:extLst>
      <p:ext uri="{BB962C8B-B14F-4D97-AF65-F5344CB8AC3E}">
        <p14:creationId xmlns:p14="http://schemas.microsoft.com/office/powerpoint/2010/main" val="94996617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Lst>
  <p:hf sldNum="0" hdr="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hyperlink" Target="https://www.jewiki.net/wiki/Dritte_Wel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9.xml"/><Relationship Id="rId4" Type="http://schemas.openxmlformats.org/officeDocument/2006/relationships/hyperlink" Target="https://www.publicdomainpictures.net/en/view-image.php?image=135625&amp;picture=love-franc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9.xml"/><Relationship Id="rId4" Type="http://schemas.openxmlformats.org/officeDocument/2006/relationships/hyperlink" Target="https://www.publicdomainpictures.net/en/view-image.php?image=135625&amp;picture=love-fran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publicdomainpictures.net/en/view-image.php?image=135625&amp;picture=love-france" TargetMode="External"/><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www.publicdomainpictures.net/view-image.php?image=82765&amp;picture=&amp;jazyk=DE" TargetMode="External"/><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D75B97-5BDF-40DD-AB8C-8EE470496289}"/>
              </a:ext>
            </a:extLst>
          </p:cNvPr>
          <p:cNvSpPr>
            <a:spLocks noGrp="1"/>
          </p:cNvSpPr>
          <p:nvPr>
            <p:ph type="title"/>
          </p:nvPr>
        </p:nvSpPr>
        <p:spPr>
          <a:xfrm>
            <a:off x="176869" y="94032"/>
            <a:ext cx="10515600" cy="609661"/>
          </a:xfrm>
        </p:spPr>
        <p:txBody>
          <a:bodyPr>
            <a:normAutofit/>
          </a:bodyPr>
          <a:lstStyle/>
          <a:p>
            <a:r>
              <a:rPr lang="de-DE" sz="1800" dirty="0">
                <a:latin typeface="Verdana" panose="020B0604030504040204" pitchFamily="34" charset="0"/>
                <a:ea typeface="Verdana" panose="020B0604030504040204" pitchFamily="34" charset="0"/>
              </a:rPr>
              <a:t>FRANZÖSISCH IN DER WELT</a:t>
            </a:r>
          </a:p>
        </p:txBody>
      </p:sp>
      <p:sp>
        <p:nvSpPr>
          <p:cNvPr id="12" name="TextBox 11">
            <a:extLst>
              <a:ext uri="{FF2B5EF4-FFF2-40B4-BE49-F238E27FC236}">
                <a16:creationId xmlns:a16="http://schemas.microsoft.com/office/drawing/2014/main" id="{1156C4F4-BA1A-4F7B-BCE4-80F1413DCD90}"/>
              </a:ext>
            </a:extLst>
          </p:cNvPr>
          <p:cNvSpPr txBox="1"/>
          <p:nvPr/>
        </p:nvSpPr>
        <p:spPr>
          <a:xfrm>
            <a:off x="2978426" y="1354181"/>
            <a:ext cx="6142382" cy="5088573"/>
          </a:xfrm>
          <a:prstGeom prst="rect">
            <a:avLst/>
          </a:prstGeom>
          <a:noFill/>
        </p:spPr>
        <p:txBody>
          <a:bodyPr wrap="square">
            <a:spAutoFit/>
          </a:bodyPr>
          <a:lstStyle/>
          <a:p>
            <a:pPr eaLnBrk="1" hangingPunct="1">
              <a:spcBef>
                <a:spcPts val="500"/>
              </a:spcBef>
            </a:pPr>
            <a:r>
              <a:rPr lang="de-DE" altLang="fr-FR" sz="1600" dirty="0">
                <a:latin typeface="Verdana" panose="020B0604030504040204" pitchFamily="34" charset="0"/>
                <a:ea typeface="Verdana" panose="020B0604030504040204" pitchFamily="34" charset="0"/>
              </a:rPr>
              <a:t>	Die französische Sprache wird von mehr als 200 	Mio. Menschen als Mutter- oder Zweitsprache 	gesprochen</a:t>
            </a:r>
          </a:p>
          <a:p>
            <a:pPr marL="2114550" lvl="4" indent="-285750">
              <a:spcBef>
                <a:spcPts val="500"/>
              </a:spcBef>
              <a:buFont typeface="Arial" panose="020B0604020202020204" pitchFamily="34" charset="0"/>
              <a:buChar char="•"/>
            </a:pPr>
            <a:r>
              <a:rPr lang="de-DE" altLang="fr-FR" sz="1600" dirty="0">
                <a:latin typeface="Verdana" panose="020B0604030504040204" pitchFamily="34" charset="0"/>
                <a:ea typeface="Verdana" panose="020B0604030504040204" pitchFamily="34" charset="0"/>
              </a:rPr>
              <a:t>In 32 Staaten ist Französisch Amts- und Verkehrssprache</a:t>
            </a:r>
          </a:p>
          <a:p>
            <a:pPr marL="2114550" lvl="4" indent="-285750">
              <a:spcBef>
                <a:spcPct val="0"/>
              </a:spcBef>
              <a:spcAft>
                <a:spcPts val="1250"/>
              </a:spcAft>
              <a:buFont typeface="Arial" panose="020B0604020202020204" pitchFamily="34" charset="0"/>
              <a:buChar char="•"/>
            </a:pPr>
            <a:endParaRPr lang="de-DE" altLang="fr-FR" sz="1600" dirty="0">
              <a:latin typeface="Verdana" panose="020B0604030504040204" pitchFamily="34" charset="0"/>
              <a:ea typeface="Verdana" panose="020B0604030504040204" pitchFamily="34" charset="0"/>
            </a:endParaRPr>
          </a:p>
          <a:p>
            <a:pPr marL="2114550" lvl="4" indent="-285750">
              <a:spcBef>
                <a:spcPct val="0"/>
              </a:spcBef>
              <a:spcAft>
                <a:spcPts val="1250"/>
              </a:spcAft>
              <a:buFont typeface="Arial" panose="020B0604020202020204" pitchFamily="34" charset="0"/>
              <a:buChar char="•"/>
            </a:pPr>
            <a:r>
              <a:rPr lang="de-DE" altLang="fr-FR" sz="1600" dirty="0">
                <a:latin typeface="Verdana" panose="020B0604030504040204" pitchFamily="34" charset="0"/>
                <a:ea typeface="Verdana" panose="020B0604030504040204" pitchFamily="34" charset="0"/>
              </a:rPr>
              <a:t>Zur Internationalen Organisation der Frankophonie – Gesamtheit der französischsprachigen Länder – gehören 56 Staaten  </a:t>
            </a:r>
          </a:p>
          <a:p>
            <a:pPr marL="2114550" lvl="4" indent="-285750">
              <a:spcBef>
                <a:spcPct val="0"/>
              </a:spcBef>
              <a:spcAft>
                <a:spcPts val="1250"/>
              </a:spcAft>
              <a:buFont typeface="Arial" panose="020B0604020202020204" pitchFamily="34" charset="0"/>
              <a:buChar char="•"/>
            </a:pPr>
            <a:r>
              <a:rPr lang="de-DE" altLang="fr-FR" sz="1600" dirty="0">
                <a:latin typeface="Verdana" panose="020B0604030504040204" pitchFamily="34" charset="0"/>
                <a:ea typeface="Verdana" panose="020B0604030504040204" pitchFamily="34" charset="0"/>
              </a:rPr>
              <a:t>Französisch wird in unseren Nachbarländern Frankreich, der Schweiz, Belgien und Luxemburg gesprochen</a:t>
            </a:r>
          </a:p>
          <a:p>
            <a:pPr marL="2114550" lvl="4" indent="-285750">
              <a:spcBef>
                <a:spcPct val="0"/>
              </a:spcBef>
              <a:spcAft>
                <a:spcPts val="1250"/>
              </a:spcAft>
              <a:buFont typeface="Arial" panose="020B0604020202020204" pitchFamily="34" charset="0"/>
              <a:buChar char="•"/>
            </a:pPr>
            <a:r>
              <a:rPr lang="de-DE" altLang="fr-FR" sz="1600" dirty="0">
                <a:latin typeface="Verdana" panose="020B0604030504040204" pitchFamily="34" charset="0"/>
                <a:ea typeface="Verdana" panose="020B0604030504040204" pitchFamily="34" charset="0"/>
                <a:cs typeface="Arial" panose="020B0604020202020204" pitchFamily="34" charset="0"/>
              </a:rPr>
              <a:t>Französisch ist eine Brückensprache zu anderen romanischen Sprachen wie Italienisch, Spanisch oder Portugiesisch</a:t>
            </a:r>
          </a:p>
        </p:txBody>
      </p:sp>
      <p:pic>
        <p:nvPicPr>
          <p:cNvPr id="14" name="Picture 13" descr="Map&#10;&#10;Description automatically generated">
            <a:extLst>
              <a:ext uri="{FF2B5EF4-FFF2-40B4-BE49-F238E27FC236}">
                <a16:creationId xmlns:a16="http://schemas.microsoft.com/office/drawing/2014/main" id="{0588E9CD-A500-4B7B-A650-F5D84A45321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76869" y="2060478"/>
            <a:ext cx="4572000" cy="2343150"/>
          </a:xfrm>
          <a:prstGeom prst="rect">
            <a:avLst/>
          </a:prstGeom>
        </p:spPr>
      </p:pic>
    </p:spTree>
    <p:extLst>
      <p:ext uri="{BB962C8B-B14F-4D97-AF65-F5344CB8AC3E}">
        <p14:creationId xmlns:p14="http://schemas.microsoft.com/office/powerpoint/2010/main" val="2293294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03C5D00E-9F88-4690-AA89-152085210B86}"/>
              </a:ext>
            </a:extLst>
          </p:cNvPr>
          <p:cNvSpPr>
            <a:spLocks noGrp="1"/>
          </p:cNvSpPr>
          <p:nvPr>
            <p:ph type="dt" sz="half" idx="10"/>
          </p:nvPr>
        </p:nvSpPr>
        <p:spPr/>
        <p:txBody>
          <a:bodyPr/>
          <a:lstStyle/>
          <a:p>
            <a:pPr fontAlgn="base">
              <a:spcBef>
                <a:spcPct val="0"/>
              </a:spcBef>
              <a:spcAft>
                <a:spcPct val="0"/>
              </a:spcAft>
              <a:defRPr/>
            </a:pPr>
            <a:fld id="{7F0220DC-9615-452A-AB2F-5D12383364BB}" type="datetime1">
              <a:rPr lang="de-DE" b="1">
                <a:solidFill>
                  <a:prstClr val="black"/>
                </a:solidFill>
                <a:latin typeface="Futura Bk BT" pitchFamily="34" charset="0"/>
              </a:rPr>
              <a:pPr fontAlgn="base">
                <a:spcBef>
                  <a:spcPct val="0"/>
                </a:spcBef>
                <a:spcAft>
                  <a:spcPct val="0"/>
                </a:spcAft>
                <a:defRPr/>
              </a:pPr>
              <a:t>07.03.2022</a:t>
            </a:fld>
            <a:endParaRPr lang="de-DE" b="1" dirty="0">
              <a:solidFill>
                <a:prstClr val="black"/>
              </a:solidFill>
              <a:latin typeface="Futura Bk BT" pitchFamily="34" charset="0"/>
            </a:endParaRPr>
          </a:p>
        </p:txBody>
      </p:sp>
      <p:sp>
        <p:nvSpPr>
          <p:cNvPr id="9" name="TextBox 8">
            <a:extLst>
              <a:ext uri="{FF2B5EF4-FFF2-40B4-BE49-F238E27FC236}">
                <a16:creationId xmlns:a16="http://schemas.microsoft.com/office/drawing/2014/main" id="{5CE447CE-2B4B-4C32-AA76-545B0C5CC421}"/>
              </a:ext>
            </a:extLst>
          </p:cNvPr>
          <p:cNvSpPr txBox="1"/>
          <p:nvPr/>
        </p:nvSpPr>
        <p:spPr>
          <a:xfrm>
            <a:off x="2849217" y="840214"/>
            <a:ext cx="6096000" cy="3836948"/>
          </a:xfrm>
          <a:prstGeom prst="rect">
            <a:avLst/>
          </a:prstGeom>
          <a:noFill/>
        </p:spPr>
        <p:txBody>
          <a:bodyPr wrap="square">
            <a:spAutoFit/>
          </a:bodyPr>
          <a:lstStyle/>
          <a:p>
            <a:pPr eaLnBrk="1" hangingPunct="1">
              <a:lnSpc>
                <a:spcPct val="120000"/>
              </a:lnSpc>
              <a:spcBef>
                <a:spcPct val="0"/>
              </a:spcBef>
              <a:spcAft>
                <a:spcPts val="1250"/>
              </a:spcAft>
              <a:defRPr/>
            </a:pPr>
            <a:r>
              <a:rPr lang="de-DE" altLang="fr-FR" sz="1600" dirty="0">
                <a:latin typeface="Verdana" panose="020B0604030504040204" pitchFamily="34" charset="0"/>
                <a:ea typeface="Verdana" panose="020B0604030504040204" pitchFamily="34" charset="0"/>
              </a:rPr>
              <a:t>FRANZÖSISCH AM RÖNTGEN-GYMNASIUM</a:t>
            </a:r>
          </a:p>
          <a:p>
            <a:pPr eaLnBrk="1" hangingPunct="1">
              <a:lnSpc>
                <a:spcPct val="120000"/>
              </a:lnSpc>
              <a:spcBef>
                <a:spcPct val="0"/>
              </a:spcBef>
              <a:spcAft>
                <a:spcPts val="1250"/>
              </a:spcAft>
              <a:defRPr/>
            </a:pPr>
            <a:endParaRPr lang="de-DE" altLang="fr-FR" sz="1600" dirty="0">
              <a:latin typeface="Verdana" panose="020B0604030504040204" pitchFamily="34" charset="0"/>
              <a:ea typeface="Verdana" panose="020B0604030504040204" pitchFamily="34" charset="0"/>
            </a:endParaRPr>
          </a:p>
          <a:p>
            <a:pPr marL="285750" indent="-285750" eaLnBrk="1" hangingPunct="1">
              <a:lnSpc>
                <a:spcPct val="120000"/>
              </a:lnSpc>
              <a:spcBef>
                <a:spcPct val="0"/>
              </a:spcBef>
              <a:spcAft>
                <a:spcPts val="500"/>
              </a:spcAft>
              <a:buClrTx/>
              <a:buSzTx/>
              <a:buFont typeface="Arial" panose="020B0604020202020204" pitchFamily="34" charset="0"/>
              <a:buChar char="•"/>
              <a:defRPr/>
            </a:pPr>
            <a:r>
              <a:rPr lang="de-DE" altLang="fr-FR" sz="1600" dirty="0">
                <a:latin typeface="Verdana" panose="020B0604030504040204" pitchFamily="34" charset="0"/>
                <a:ea typeface="Verdana" panose="020B0604030504040204" pitchFamily="34" charset="0"/>
              </a:rPr>
              <a:t>Als 2. Fremdsprache lernt Ihr Kind ab Klasse 6 fünf bis acht Jahre </a:t>
            </a:r>
            <a:r>
              <a:rPr lang="de-DE" altLang="fr-FR" sz="1600" dirty="0">
                <a:latin typeface="Verdana" panose="020B0604030504040204" pitchFamily="34" charset="0"/>
                <a:ea typeface="Verdana" panose="020B0604030504040204" pitchFamily="34" charset="0"/>
                <a:cs typeface="Arial" panose="020B0604020202020204" pitchFamily="34" charset="0"/>
              </a:rPr>
              <a:t>Französisch</a:t>
            </a:r>
            <a:r>
              <a:rPr lang="de-DE" altLang="fr-FR" sz="1600" dirty="0">
                <a:latin typeface="Verdana" panose="020B0604030504040204" pitchFamily="34" charset="0"/>
                <a:ea typeface="Verdana" panose="020B0604030504040204" pitchFamily="34" charset="0"/>
              </a:rPr>
              <a:t>. Das ist eine sehr gute Basis, um später daran anknüpfen zu können</a:t>
            </a:r>
          </a:p>
          <a:p>
            <a:pPr marL="285750" indent="-285750" eaLnBrk="1" hangingPunct="1">
              <a:lnSpc>
                <a:spcPct val="120000"/>
              </a:lnSpc>
              <a:spcBef>
                <a:spcPct val="0"/>
              </a:spcBef>
              <a:spcAft>
                <a:spcPts val="500"/>
              </a:spcAft>
              <a:buClrTx/>
              <a:buSzTx/>
              <a:buFont typeface="Arial" panose="020B0604020202020204" pitchFamily="34" charset="0"/>
              <a:buChar char="•"/>
              <a:defRPr/>
            </a:pPr>
            <a:r>
              <a:rPr lang="de-DE" altLang="fr-FR" sz="1600" dirty="0">
                <a:latin typeface="Verdana" panose="020B0604030504040204" pitchFamily="34" charset="0"/>
                <a:ea typeface="Verdana" panose="020B0604030504040204" pitchFamily="34" charset="0"/>
              </a:rPr>
              <a:t>Schüleraustauschprogramme: </a:t>
            </a:r>
          </a:p>
          <a:p>
            <a:pPr marL="285750" indent="-285750" eaLnBrk="1" hangingPunct="1">
              <a:lnSpc>
                <a:spcPct val="120000"/>
              </a:lnSpc>
              <a:spcBef>
                <a:spcPct val="0"/>
              </a:spcBef>
              <a:spcAft>
                <a:spcPts val="500"/>
              </a:spcAft>
              <a:buClrTx/>
              <a:buSzTx/>
              <a:buFont typeface="Arial" panose="020B0604020202020204" pitchFamily="34" charset="0"/>
              <a:buChar char="•"/>
              <a:defRPr/>
            </a:pPr>
            <a:r>
              <a:rPr lang="de-DE" altLang="fr-FR" sz="1600" dirty="0">
                <a:latin typeface="Verdana" panose="020B0604030504040204" pitchFamily="34" charset="0"/>
                <a:ea typeface="Verdana" panose="020B0604030504040204" pitchFamily="34" charset="0"/>
              </a:rPr>
              <a:t>Austausch RGW-Lycée Saint-Adrien in Villeneuve d'Ascq bei Lille seit 1989</a:t>
            </a:r>
          </a:p>
          <a:p>
            <a:pPr marL="285750" indent="-285750" eaLnBrk="1" hangingPunct="1">
              <a:lnSpc>
                <a:spcPct val="120000"/>
              </a:lnSpc>
              <a:spcBef>
                <a:spcPct val="0"/>
              </a:spcBef>
              <a:spcAft>
                <a:spcPts val="500"/>
              </a:spcAft>
              <a:buClrTx/>
              <a:buSzTx/>
              <a:buFont typeface="Arial" panose="020B0604020202020204" pitchFamily="34" charset="0"/>
              <a:buChar char="•"/>
              <a:defRPr/>
            </a:pPr>
            <a:r>
              <a:rPr lang="de-DE" altLang="fr-FR" sz="1600" dirty="0">
                <a:latin typeface="Verdana" panose="020B0604030504040204" pitchFamily="34" charset="0"/>
                <a:ea typeface="Verdana" panose="020B0604030504040204" pitchFamily="34" charset="0"/>
              </a:rPr>
              <a:t>Mehrwöchige bis 6-monatige Austauschprogramme ab Klasse 9 (Programme Voltaire / Programme Brigitte Sauzay)</a:t>
            </a:r>
          </a:p>
        </p:txBody>
      </p:sp>
      <p:pic>
        <p:nvPicPr>
          <p:cNvPr id="5" name="Picture 4" descr="Logo, company name&#10;&#10;Description automatically generated">
            <a:extLst>
              <a:ext uri="{FF2B5EF4-FFF2-40B4-BE49-F238E27FC236}">
                <a16:creationId xmlns:a16="http://schemas.microsoft.com/office/drawing/2014/main" id="{CFC898DB-B218-4CA9-8475-DDAC435ADF19}"/>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5488" y="1153550"/>
            <a:ext cx="2763729" cy="1841046"/>
          </a:xfrm>
          <a:prstGeom prst="rect">
            <a:avLst/>
          </a:prstGeom>
        </p:spPr>
      </p:pic>
    </p:spTree>
    <p:extLst>
      <p:ext uri="{BB962C8B-B14F-4D97-AF65-F5344CB8AC3E}">
        <p14:creationId xmlns:p14="http://schemas.microsoft.com/office/powerpoint/2010/main" val="274479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pPr fontAlgn="base">
              <a:spcBef>
                <a:spcPct val="0"/>
              </a:spcBef>
              <a:spcAft>
                <a:spcPct val="0"/>
              </a:spcAft>
              <a:defRPr/>
            </a:pPr>
            <a:fld id="{5EB6CE89-58FF-4E30-AD9A-595BB24DC862}" type="datetime1">
              <a:rPr lang="de-DE" b="1">
                <a:solidFill>
                  <a:prstClr val="black"/>
                </a:solidFill>
                <a:latin typeface="Futura Bk BT" pitchFamily="34" charset="0"/>
              </a:rPr>
              <a:pPr fontAlgn="base">
                <a:spcBef>
                  <a:spcPct val="0"/>
                </a:spcBef>
                <a:spcAft>
                  <a:spcPct val="0"/>
                </a:spcAft>
                <a:defRPr/>
              </a:pPr>
              <a:t>07.03.2022</a:t>
            </a:fld>
            <a:endParaRPr lang="de-DE" b="1" dirty="0">
              <a:solidFill>
                <a:prstClr val="black"/>
              </a:solidFill>
              <a:latin typeface="Futura Bk BT" pitchFamily="34" charset="0"/>
            </a:endParaRPr>
          </a:p>
        </p:txBody>
      </p:sp>
      <p:sp>
        <p:nvSpPr>
          <p:cNvPr id="9" name="TextBox 8">
            <a:extLst>
              <a:ext uri="{FF2B5EF4-FFF2-40B4-BE49-F238E27FC236}">
                <a16:creationId xmlns:a16="http://schemas.microsoft.com/office/drawing/2014/main" id="{65712266-5575-4811-98F8-51CEC026A228}"/>
              </a:ext>
            </a:extLst>
          </p:cNvPr>
          <p:cNvSpPr txBox="1"/>
          <p:nvPr/>
        </p:nvSpPr>
        <p:spPr>
          <a:xfrm>
            <a:off x="3048000" y="2363518"/>
            <a:ext cx="6096000" cy="4921860"/>
          </a:xfrm>
          <a:prstGeom prst="rect">
            <a:avLst/>
          </a:prstGeom>
          <a:noFill/>
        </p:spPr>
        <p:txBody>
          <a:bodyPr wrap="square">
            <a:spAutoFit/>
          </a:bodyPr>
          <a:lstStyle/>
          <a:p>
            <a:pPr>
              <a:lnSpc>
                <a:spcPct val="110000"/>
              </a:lnSpc>
              <a:spcBef>
                <a:spcPct val="0"/>
              </a:spcBef>
              <a:spcAft>
                <a:spcPts val="1250"/>
              </a:spcAft>
            </a:pPr>
            <a:r>
              <a:rPr lang="de-DE" altLang="fr-FR" sz="1600" dirty="0">
                <a:latin typeface="Verdana" panose="020B0604030504040204" pitchFamily="34" charset="0"/>
                <a:ea typeface="Verdana" panose="020B0604030504040204" pitchFamily="34" charset="0"/>
              </a:rPr>
              <a:t>Französischer Wortschatz</a:t>
            </a:r>
          </a:p>
          <a:p>
            <a:pPr>
              <a:lnSpc>
                <a:spcPct val="110000"/>
              </a:lnSpc>
              <a:spcBef>
                <a:spcPct val="0"/>
              </a:spcBef>
              <a:spcAft>
                <a:spcPts val="1250"/>
              </a:spcAft>
            </a:pPr>
            <a:r>
              <a:rPr lang="de-DE" altLang="fr-FR" sz="1600" dirty="0">
                <a:latin typeface="Verdana" panose="020B0604030504040204" pitchFamily="34" charset="0"/>
                <a:ea typeface="Verdana" panose="020B0604030504040204" pitchFamily="34" charset="0"/>
              </a:rPr>
              <a:t>Französische Wörter im Alltag:</a:t>
            </a:r>
          </a:p>
          <a:p>
            <a:pPr>
              <a:lnSpc>
                <a:spcPct val="110000"/>
              </a:lnSpc>
              <a:spcBef>
                <a:spcPct val="0"/>
              </a:spcBef>
              <a:spcAft>
                <a:spcPts val="1250"/>
              </a:spcAft>
            </a:pPr>
            <a:r>
              <a:rPr lang="de-DE" altLang="fr-FR" sz="1600" dirty="0">
                <a:latin typeface="Verdana" panose="020B0604030504040204" pitchFamily="34" charset="0"/>
                <a:ea typeface="Verdana" panose="020B0604030504040204" pitchFamily="34" charset="0"/>
              </a:rPr>
              <a:t>Portemonnaie, Parfum, Trottoir, Bonbon, Camembert, Budget, Café, Chef, Terrasse, Engagement …</a:t>
            </a:r>
          </a:p>
          <a:p>
            <a:pPr eaLnBrk="1" hangingPunct="1">
              <a:lnSpc>
                <a:spcPct val="110000"/>
              </a:lnSpc>
              <a:spcBef>
                <a:spcPct val="0"/>
              </a:spcBef>
              <a:spcAft>
                <a:spcPts val="1250"/>
              </a:spcAft>
              <a:buClrTx/>
              <a:buFontTx/>
              <a:buNone/>
            </a:pPr>
            <a:r>
              <a:rPr lang="de-DE" altLang="fr-FR" sz="1600" dirty="0">
                <a:latin typeface="Verdana" panose="020B0604030504040204" pitchFamily="34" charset="0"/>
                <a:ea typeface="Verdana" panose="020B0604030504040204" pitchFamily="34" charset="0"/>
              </a:rPr>
              <a:t>Französische Wörter, die man schon aus dem Deutschen kennt:</a:t>
            </a:r>
          </a:p>
          <a:p>
            <a:pPr>
              <a:lnSpc>
                <a:spcPct val="110000"/>
              </a:lnSpc>
              <a:spcBef>
                <a:spcPct val="0"/>
              </a:spcBef>
              <a:spcAft>
                <a:spcPts val="1250"/>
              </a:spcAft>
            </a:pPr>
            <a:r>
              <a:rPr lang="de-DE" altLang="fr-FR" sz="1600" dirty="0">
                <a:latin typeface="Verdana" panose="020B0604030504040204" pitchFamily="34" charset="0"/>
                <a:ea typeface="Verdana" panose="020B0604030504040204" pitchFamily="34" charset="0"/>
              </a:rPr>
              <a:t>Kontrolle			contrôle</a:t>
            </a:r>
            <a:br>
              <a:rPr lang="de-DE" altLang="fr-FR" sz="1600" dirty="0">
                <a:latin typeface="Verdana" panose="020B0604030504040204" pitchFamily="34" charset="0"/>
                <a:ea typeface="Verdana" panose="020B0604030504040204" pitchFamily="34" charset="0"/>
              </a:rPr>
            </a:br>
            <a:r>
              <a:rPr lang="de-DE" altLang="fr-FR" sz="1600" dirty="0">
                <a:latin typeface="Verdana" panose="020B0604030504040204" pitchFamily="34" charset="0"/>
                <a:ea typeface="Verdana" panose="020B0604030504040204" pitchFamily="34" charset="0"/>
              </a:rPr>
              <a:t>Telefon			téléphone</a:t>
            </a:r>
            <a:br>
              <a:rPr lang="de-DE" altLang="fr-FR" sz="1600" dirty="0">
                <a:latin typeface="Verdana" panose="020B0604030504040204" pitchFamily="34" charset="0"/>
                <a:ea typeface="Verdana" panose="020B0604030504040204" pitchFamily="34" charset="0"/>
              </a:rPr>
            </a:br>
            <a:r>
              <a:rPr lang="de-DE" altLang="fr-FR" sz="1600" dirty="0">
                <a:latin typeface="Verdana" panose="020B0604030504040204" pitchFamily="34" charset="0"/>
                <a:ea typeface="Verdana" panose="020B0604030504040204" pitchFamily="34" charset="0"/>
              </a:rPr>
              <a:t>elegant			élégant</a:t>
            </a:r>
          </a:p>
          <a:p>
            <a:pPr>
              <a:lnSpc>
                <a:spcPct val="110000"/>
              </a:lnSpc>
              <a:spcBef>
                <a:spcPct val="0"/>
              </a:spcBef>
              <a:spcAft>
                <a:spcPts val="1250"/>
              </a:spcAft>
            </a:pPr>
            <a:endParaRPr lang="de-DE" altLang="fr-FR" sz="1600" dirty="0">
              <a:latin typeface="Verdana" panose="020B0604030504040204" pitchFamily="34" charset="0"/>
              <a:ea typeface="Verdana" panose="020B0604030504040204" pitchFamily="34" charset="0"/>
            </a:endParaRPr>
          </a:p>
          <a:p>
            <a:pPr>
              <a:lnSpc>
                <a:spcPct val="110000"/>
              </a:lnSpc>
              <a:spcBef>
                <a:spcPct val="0"/>
              </a:spcBef>
              <a:spcAft>
                <a:spcPts val="1250"/>
              </a:spcAft>
            </a:pPr>
            <a:endParaRPr lang="de-DE" altLang="fr-FR" sz="1600" dirty="0">
              <a:latin typeface="Verdana" panose="020B0604030504040204" pitchFamily="34" charset="0"/>
              <a:ea typeface="Verdana" panose="020B0604030504040204" pitchFamily="34" charset="0"/>
            </a:endParaRPr>
          </a:p>
          <a:p>
            <a:pPr>
              <a:lnSpc>
                <a:spcPct val="110000"/>
              </a:lnSpc>
              <a:spcBef>
                <a:spcPct val="0"/>
              </a:spcBef>
              <a:spcAft>
                <a:spcPts val="1250"/>
              </a:spcAft>
            </a:pPr>
            <a:endParaRPr lang="de-DE" altLang="fr-FR" sz="1600" dirty="0">
              <a:latin typeface="Verdana" panose="020B0604030504040204" pitchFamily="34" charset="0"/>
              <a:ea typeface="Verdana" panose="020B0604030504040204" pitchFamily="34" charset="0"/>
            </a:endParaRPr>
          </a:p>
          <a:p>
            <a:pPr>
              <a:lnSpc>
                <a:spcPct val="110000"/>
              </a:lnSpc>
              <a:spcBef>
                <a:spcPct val="0"/>
              </a:spcBef>
              <a:spcAft>
                <a:spcPts val="1250"/>
              </a:spcAft>
            </a:pPr>
            <a:endParaRPr lang="de-DE" altLang="fr-FR" sz="1600" dirty="0">
              <a:latin typeface="Verdana" panose="020B0604030504040204" pitchFamily="34" charset="0"/>
              <a:ea typeface="Verdana" panose="020B0604030504040204" pitchFamily="34" charset="0"/>
            </a:endParaRPr>
          </a:p>
        </p:txBody>
      </p:sp>
      <p:sp>
        <p:nvSpPr>
          <p:cNvPr id="4" name="Title 3">
            <a:extLst>
              <a:ext uri="{FF2B5EF4-FFF2-40B4-BE49-F238E27FC236}">
                <a16:creationId xmlns:a16="http://schemas.microsoft.com/office/drawing/2014/main" id="{DF768B3D-591A-499D-95CE-AC5FAB192C43}"/>
              </a:ext>
            </a:extLst>
          </p:cNvPr>
          <p:cNvSpPr>
            <a:spLocks noGrp="1"/>
          </p:cNvSpPr>
          <p:nvPr>
            <p:ph type="title"/>
          </p:nvPr>
        </p:nvSpPr>
        <p:spPr>
          <a:xfrm>
            <a:off x="0" y="769637"/>
            <a:ext cx="10515600" cy="609661"/>
          </a:xfrm>
        </p:spPr>
        <p:txBody>
          <a:bodyPr>
            <a:normAutofit/>
          </a:bodyPr>
          <a:lstStyle/>
          <a:p>
            <a:pPr>
              <a:lnSpc>
                <a:spcPct val="110000"/>
              </a:lnSpc>
              <a:spcBef>
                <a:spcPct val="0"/>
              </a:spcBef>
              <a:spcAft>
                <a:spcPts val="1250"/>
              </a:spcAft>
            </a:pPr>
            <a:r>
              <a:rPr lang="de-DE" altLang="fr-FR" sz="1800" dirty="0">
                <a:latin typeface="Verdana" panose="020B0604030504040204" pitchFamily="34" charset="0"/>
                <a:ea typeface="Verdana" panose="020B0604030504040204" pitchFamily="34" charset="0"/>
              </a:rPr>
              <a:t>FRANZÖSISCH IN DER PRAXIS</a:t>
            </a:r>
          </a:p>
        </p:txBody>
      </p:sp>
      <p:pic>
        <p:nvPicPr>
          <p:cNvPr id="5" name="Picture 4" descr="Logo, company name&#10;&#10;Description automatically generated">
            <a:extLst>
              <a:ext uri="{FF2B5EF4-FFF2-40B4-BE49-F238E27FC236}">
                <a16:creationId xmlns:a16="http://schemas.microsoft.com/office/drawing/2014/main" id="{3BE5B44B-DB0C-4658-A5D6-5BA3B26AC52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5489" y="1533420"/>
            <a:ext cx="2193478" cy="1461176"/>
          </a:xfrm>
          <a:prstGeom prst="rect">
            <a:avLst/>
          </a:prstGeom>
        </p:spPr>
      </p:pic>
    </p:spTree>
    <p:extLst>
      <p:ext uri="{BB962C8B-B14F-4D97-AF65-F5344CB8AC3E}">
        <p14:creationId xmlns:p14="http://schemas.microsoft.com/office/powerpoint/2010/main" val="1208781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133CDD-9027-4CD8-93A3-7B643AE0D37B}"/>
              </a:ext>
            </a:extLst>
          </p:cNvPr>
          <p:cNvSpPr txBox="1"/>
          <p:nvPr/>
        </p:nvSpPr>
        <p:spPr>
          <a:xfrm>
            <a:off x="3048000" y="2705191"/>
            <a:ext cx="6096000" cy="2001061"/>
          </a:xfrm>
          <a:prstGeom prst="rect">
            <a:avLst/>
          </a:prstGeom>
          <a:noFill/>
        </p:spPr>
        <p:txBody>
          <a:bodyPr wrap="square">
            <a:spAutoFit/>
          </a:bodyPr>
          <a:lstStyle/>
          <a:p>
            <a:pPr eaLnBrk="1" hangingPunct="1">
              <a:lnSpc>
                <a:spcPct val="110000"/>
              </a:lnSpc>
              <a:spcBef>
                <a:spcPct val="0"/>
              </a:spcBef>
              <a:spcAft>
                <a:spcPts val="1250"/>
              </a:spcAft>
            </a:pPr>
            <a:r>
              <a:rPr lang="de-DE" altLang="fr-FR" sz="1600" dirty="0">
                <a:latin typeface="Verdana" panose="020B0604030504040204" pitchFamily="34" charset="0"/>
                <a:ea typeface="Verdana" panose="020B0604030504040204" pitchFamily="34" charset="0"/>
              </a:rPr>
              <a:t>Französische Wörter sind in Wortfamilien strukturiert:</a:t>
            </a:r>
          </a:p>
          <a:p>
            <a:pPr eaLnBrk="1" hangingPunct="1">
              <a:lnSpc>
                <a:spcPct val="110000"/>
              </a:lnSpc>
              <a:spcBef>
                <a:spcPct val="0"/>
              </a:spcBef>
              <a:spcAft>
                <a:spcPts val="1250"/>
              </a:spcAft>
              <a:buClrTx/>
              <a:buFontTx/>
              <a:buNone/>
            </a:pPr>
            <a:r>
              <a:rPr lang="de-DE" altLang="fr-FR" sz="1600" dirty="0">
                <a:latin typeface="Verdana" panose="020B0604030504040204" pitchFamily="34" charset="0"/>
                <a:ea typeface="Verdana" panose="020B0604030504040204" pitchFamily="34" charset="0"/>
              </a:rPr>
              <a:t>    chant (Gesang)	chanter (singen)</a:t>
            </a:r>
            <a:br>
              <a:rPr lang="de-DE" altLang="fr-FR" sz="1600" dirty="0">
                <a:latin typeface="Verdana" panose="020B0604030504040204" pitchFamily="34" charset="0"/>
                <a:ea typeface="Verdana" panose="020B0604030504040204" pitchFamily="34" charset="0"/>
              </a:rPr>
            </a:br>
            <a:r>
              <a:rPr lang="de-DE" altLang="fr-FR" sz="1600" dirty="0">
                <a:latin typeface="Verdana" panose="020B0604030504040204" pitchFamily="34" charset="0"/>
                <a:ea typeface="Verdana" panose="020B0604030504040204" pitchFamily="34" charset="0"/>
              </a:rPr>
              <a:t>    entrée (Eingang)	entrer (eintreten)</a:t>
            </a:r>
            <a:br>
              <a:rPr lang="de-DE" altLang="fr-FR" sz="1600" dirty="0">
                <a:latin typeface="Verdana" panose="020B0604030504040204" pitchFamily="34" charset="0"/>
                <a:ea typeface="Verdana" panose="020B0604030504040204" pitchFamily="34" charset="0"/>
              </a:rPr>
            </a:br>
            <a:r>
              <a:rPr lang="de-DE" altLang="fr-FR" sz="1600" dirty="0">
                <a:latin typeface="Verdana" panose="020B0604030504040204" pitchFamily="34" charset="0"/>
                <a:ea typeface="Verdana" panose="020B0604030504040204" pitchFamily="34" charset="0"/>
              </a:rPr>
              <a:t>    fête (Fest)		fêter (feiern)</a:t>
            </a:r>
          </a:p>
          <a:p>
            <a:pPr eaLnBrk="1" hangingPunct="1">
              <a:spcBef>
                <a:spcPct val="0"/>
              </a:spcBef>
              <a:buClrTx/>
              <a:buFontTx/>
              <a:buNone/>
            </a:pPr>
            <a:r>
              <a:rPr lang="de-DE" altLang="fr-FR" sz="1600" dirty="0">
                <a:latin typeface="Verdana" panose="020B0604030504040204" pitchFamily="34" charset="0"/>
                <a:ea typeface="Verdana" panose="020B0604030504040204" pitchFamily="34" charset="0"/>
              </a:rPr>
              <a:t>10 % ableitbarer Wortschatz aus Wortfamilien</a:t>
            </a:r>
          </a:p>
          <a:p>
            <a:pPr eaLnBrk="1" hangingPunct="1">
              <a:lnSpc>
                <a:spcPct val="110000"/>
              </a:lnSpc>
              <a:spcBef>
                <a:spcPct val="0"/>
              </a:spcBef>
              <a:spcAft>
                <a:spcPts val="1250"/>
              </a:spcAft>
              <a:buClrTx/>
              <a:buFontTx/>
              <a:buNone/>
            </a:pPr>
            <a:endParaRPr lang="de-DE" altLang="fr-FR" sz="1600" dirty="0">
              <a:latin typeface="Verdana" panose="020B0604030504040204" pitchFamily="34" charset="0"/>
              <a:ea typeface="Verdana" panose="020B0604030504040204" pitchFamily="34" charset="0"/>
            </a:endParaRPr>
          </a:p>
        </p:txBody>
      </p:sp>
      <p:pic>
        <p:nvPicPr>
          <p:cNvPr id="6" name="Picture 5" descr="Logo, company name&#10;&#10;Description automatically generated">
            <a:extLst>
              <a:ext uri="{FF2B5EF4-FFF2-40B4-BE49-F238E27FC236}">
                <a16:creationId xmlns:a16="http://schemas.microsoft.com/office/drawing/2014/main" id="{72EEB567-7FB6-4092-9028-7E3E4230AC5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0"/>
            <a:ext cx="2941983" cy="1959789"/>
          </a:xfrm>
          <a:prstGeom prst="rect">
            <a:avLst/>
          </a:prstGeom>
        </p:spPr>
      </p:pic>
    </p:spTree>
    <p:extLst>
      <p:ext uri="{BB962C8B-B14F-4D97-AF65-F5344CB8AC3E}">
        <p14:creationId xmlns:p14="http://schemas.microsoft.com/office/powerpoint/2010/main" val="4244947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895306A-B459-49C4-90C0-9BF0211D8013}"/>
              </a:ext>
            </a:extLst>
          </p:cNvPr>
          <p:cNvSpPr txBox="1"/>
          <p:nvPr/>
        </p:nvSpPr>
        <p:spPr>
          <a:xfrm>
            <a:off x="3207027" y="1082716"/>
            <a:ext cx="6096000" cy="4692567"/>
          </a:xfrm>
          <a:prstGeom prst="rect">
            <a:avLst/>
          </a:prstGeom>
          <a:noFill/>
        </p:spPr>
        <p:txBody>
          <a:bodyPr wrap="square">
            <a:spAutoFit/>
          </a:bodyPr>
          <a:lstStyle/>
          <a:p>
            <a:pPr>
              <a:lnSpc>
                <a:spcPct val="110000"/>
              </a:lnSpc>
              <a:spcBef>
                <a:spcPct val="0"/>
              </a:spcBef>
              <a:spcAft>
                <a:spcPts val="1250"/>
              </a:spcAft>
            </a:pPr>
            <a:r>
              <a:rPr lang="de-DE" altLang="fr-FR" sz="1600" dirty="0">
                <a:latin typeface="Verdana" panose="020B0604030504040204" pitchFamily="34" charset="0"/>
                <a:ea typeface="Verdana" panose="020B0604030504040204" pitchFamily="34" charset="0"/>
              </a:rPr>
              <a:t>Französisch und Englisch</a:t>
            </a:r>
          </a:p>
          <a:p>
            <a:pPr>
              <a:lnSpc>
                <a:spcPct val="110000"/>
              </a:lnSpc>
              <a:spcBef>
                <a:spcPct val="0"/>
              </a:spcBef>
              <a:spcAft>
                <a:spcPts val="1250"/>
              </a:spcAft>
            </a:pPr>
            <a:r>
              <a:rPr lang="de-DE" altLang="fr-FR" sz="1600" dirty="0">
                <a:latin typeface="Verdana" panose="020B0604030504040204" pitchFamily="34" charset="0"/>
                <a:ea typeface="Verdana" panose="020B0604030504040204" pitchFamily="34" charset="0"/>
              </a:rPr>
              <a:t>Wer Englisch lernt, kennt bereits viele französische Wörter– Französisch hilft beim Englischlernen und umgekehrt, denn viele englische Wörter stammen aus dem Französischen.</a:t>
            </a:r>
            <a:r>
              <a:rPr lang="de-DE" altLang="fr-FR" sz="1600" dirty="0">
                <a:solidFill>
                  <a:srgbClr val="FFFFFF"/>
                </a:solidFill>
                <a:latin typeface="Arial" panose="020B0604020202020204" pitchFamily="34" charset="0"/>
              </a:rPr>
              <a:t> aus dem Französischen</a:t>
            </a:r>
            <a:endParaRPr lang="de-DE" altLang="fr-FR" sz="1600" dirty="0">
              <a:latin typeface="Verdana" panose="020B0604030504040204" pitchFamily="34" charset="0"/>
              <a:ea typeface="Verdana" panose="020B0604030504040204" pitchFamily="34" charset="0"/>
            </a:endParaRPr>
          </a:p>
          <a:p>
            <a:pPr eaLnBrk="1" hangingPunct="1">
              <a:lnSpc>
                <a:spcPct val="110000"/>
              </a:lnSpc>
              <a:spcBef>
                <a:spcPct val="0"/>
              </a:spcBef>
              <a:spcAft>
                <a:spcPts val="1250"/>
              </a:spcAft>
            </a:pPr>
            <a:r>
              <a:rPr lang="de-DE" altLang="fr-FR" sz="1600" dirty="0">
                <a:latin typeface="Verdana" panose="020B0604030504040204" pitchFamily="34" charset="0"/>
                <a:ea typeface="Verdana" panose="020B0604030504040204" pitchFamily="34" charset="0"/>
              </a:rPr>
              <a:t>Französische Wörter, die schon aus dem Englischunterricht bekannt sind:</a:t>
            </a:r>
          </a:p>
          <a:p>
            <a:pPr eaLnBrk="1" hangingPunct="1">
              <a:lnSpc>
                <a:spcPct val="110000"/>
              </a:lnSpc>
              <a:spcBef>
                <a:spcPct val="0"/>
              </a:spcBef>
              <a:spcAft>
                <a:spcPts val="1250"/>
              </a:spcAft>
            </a:pPr>
            <a:br>
              <a:rPr lang="de-DE" altLang="fr-FR" sz="1600" dirty="0">
                <a:latin typeface="Verdana" panose="020B0604030504040204" pitchFamily="34" charset="0"/>
                <a:ea typeface="Verdana" panose="020B0604030504040204" pitchFamily="34" charset="0"/>
              </a:rPr>
            </a:br>
            <a:r>
              <a:rPr lang="de-DE" altLang="fr-FR" sz="1600" dirty="0">
                <a:latin typeface="Verdana" panose="020B0604030504040204" pitchFamily="34" charset="0"/>
                <a:ea typeface="Verdana" panose="020B0604030504040204" pitchFamily="34" charset="0"/>
              </a:rPr>
              <a:t>to arrive			arriver</a:t>
            </a:r>
            <a:br>
              <a:rPr lang="de-DE" altLang="fr-FR" sz="1600" dirty="0">
                <a:latin typeface="Verdana" panose="020B0604030504040204" pitchFamily="34" charset="0"/>
                <a:ea typeface="Verdana" panose="020B0604030504040204" pitchFamily="34" charset="0"/>
              </a:rPr>
            </a:br>
            <a:r>
              <a:rPr lang="de-DE" altLang="fr-FR" sz="1600" dirty="0">
                <a:latin typeface="Verdana" panose="020B0604030504040204" pitchFamily="34" charset="0"/>
                <a:ea typeface="Verdana" panose="020B0604030504040204" pitchFamily="34" charset="0"/>
              </a:rPr>
              <a:t>dangerous		dangereux</a:t>
            </a:r>
            <a:br>
              <a:rPr lang="de-DE" altLang="fr-FR" sz="1600" dirty="0">
                <a:latin typeface="Verdana" panose="020B0604030504040204" pitchFamily="34" charset="0"/>
                <a:ea typeface="Verdana" panose="020B0604030504040204" pitchFamily="34" charset="0"/>
              </a:rPr>
            </a:br>
            <a:r>
              <a:rPr lang="de-DE" altLang="fr-FR" sz="1600" dirty="0">
                <a:latin typeface="Verdana" panose="020B0604030504040204" pitchFamily="34" charset="0"/>
                <a:ea typeface="Verdana" panose="020B0604030504040204" pitchFamily="34" charset="0"/>
              </a:rPr>
              <a:t>forest			forêt</a:t>
            </a:r>
            <a:br>
              <a:rPr lang="de-DE" altLang="fr-FR" sz="1600" dirty="0">
                <a:latin typeface="Verdana" panose="020B0604030504040204" pitchFamily="34" charset="0"/>
                <a:ea typeface="Verdana" panose="020B0604030504040204" pitchFamily="34" charset="0"/>
              </a:rPr>
            </a:br>
            <a:r>
              <a:rPr lang="de-DE" altLang="fr-FR" sz="1600" dirty="0">
                <a:latin typeface="Verdana" panose="020B0604030504040204" pitchFamily="34" charset="0"/>
                <a:ea typeface="Verdana" panose="020B0604030504040204" pitchFamily="34" charset="0"/>
              </a:rPr>
              <a:t>to change		changer</a:t>
            </a:r>
          </a:p>
          <a:p>
            <a:pPr eaLnBrk="1" hangingPunct="1">
              <a:lnSpc>
                <a:spcPct val="110000"/>
              </a:lnSpc>
              <a:spcBef>
                <a:spcPct val="0"/>
              </a:spcBef>
              <a:spcAft>
                <a:spcPts val="1250"/>
              </a:spcAft>
            </a:pPr>
            <a:endParaRPr lang="de-DE" altLang="fr-FR" sz="1600" dirty="0">
              <a:latin typeface="Verdana" panose="020B0604030504040204" pitchFamily="34" charset="0"/>
              <a:ea typeface="Verdana" panose="020B0604030504040204" pitchFamily="34" charset="0"/>
            </a:endParaRPr>
          </a:p>
          <a:p>
            <a:pPr eaLnBrk="1" hangingPunct="1">
              <a:lnSpc>
                <a:spcPct val="110000"/>
              </a:lnSpc>
              <a:spcBef>
                <a:spcPct val="0"/>
              </a:spcBef>
              <a:spcAft>
                <a:spcPts val="1250"/>
              </a:spcAft>
            </a:pPr>
            <a:endParaRPr lang="de-DE" altLang="fr-FR" sz="1600" dirty="0">
              <a:latin typeface="Verdana" panose="020B0604030504040204" pitchFamily="34" charset="0"/>
              <a:ea typeface="Verdana" panose="020B0604030504040204" pitchFamily="34" charset="0"/>
            </a:endParaRPr>
          </a:p>
        </p:txBody>
      </p:sp>
      <p:pic>
        <p:nvPicPr>
          <p:cNvPr id="4" name="Picture 3" descr="Logo, company name&#10;&#10;Description automatically generated">
            <a:extLst>
              <a:ext uri="{FF2B5EF4-FFF2-40B4-BE49-F238E27FC236}">
                <a16:creationId xmlns:a16="http://schemas.microsoft.com/office/drawing/2014/main" id="{122E0527-325E-44B0-B115-24ABA35F875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0561" y="-4887"/>
            <a:ext cx="2848412" cy="2028010"/>
          </a:xfrm>
          <a:prstGeom prst="rect">
            <a:avLst/>
          </a:prstGeom>
        </p:spPr>
      </p:pic>
    </p:spTree>
    <p:extLst>
      <p:ext uri="{BB962C8B-B14F-4D97-AF65-F5344CB8AC3E}">
        <p14:creationId xmlns:p14="http://schemas.microsoft.com/office/powerpoint/2010/main" val="664738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36AF3C-97EB-41B6-92BA-938075F70D95}"/>
              </a:ext>
            </a:extLst>
          </p:cNvPr>
          <p:cNvSpPr txBox="1"/>
          <p:nvPr/>
        </p:nvSpPr>
        <p:spPr>
          <a:xfrm>
            <a:off x="3048000" y="1640797"/>
            <a:ext cx="6096000" cy="3863109"/>
          </a:xfrm>
          <a:prstGeom prst="rect">
            <a:avLst/>
          </a:prstGeom>
          <a:noFill/>
        </p:spPr>
        <p:txBody>
          <a:bodyPr wrap="square">
            <a:spAutoFit/>
          </a:bodyPr>
          <a:lstStyle/>
          <a:p>
            <a:pPr eaLnBrk="1" hangingPunct="1">
              <a:lnSpc>
                <a:spcPct val="120000"/>
              </a:lnSpc>
              <a:spcBef>
                <a:spcPts val="500"/>
              </a:spcBef>
              <a:defRPr/>
            </a:pPr>
            <a:r>
              <a:rPr lang="de-DE" altLang="fr-FR" sz="1600" dirty="0">
                <a:latin typeface="Verdana" panose="020B0604030504040204" pitchFamily="34" charset="0"/>
                <a:ea typeface="Verdana" panose="020B0604030504040204" pitchFamily="34" charset="0"/>
              </a:rPr>
              <a:t>NACH DEM ABITUR</a:t>
            </a:r>
          </a:p>
          <a:p>
            <a:pPr eaLnBrk="1" hangingPunct="1">
              <a:lnSpc>
                <a:spcPct val="120000"/>
              </a:lnSpc>
              <a:spcBef>
                <a:spcPts val="500"/>
              </a:spcBef>
              <a:defRPr/>
            </a:pPr>
            <a:endParaRPr lang="de-DE" altLang="fr-FR" sz="1600" dirty="0">
              <a:latin typeface="Verdana" panose="020B0604030504040204" pitchFamily="34" charset="0"/>
              <a:ea typeface="Verdana" panose="020B0604030504040204" pitchFamily="34" charset="0"/>
            </a:endParaRPr>
          </a:p>
          <a:p>
            <a:pPr marL="285750" indent="-285750" eaLnBrk="1" hangingPunct="1">
              <a:lnSpc>
                <a:spcPct val="120000"/>
              </a:lnSpc>
              <a:spcBef>
                <a:spcPts val="500"/>
              </a:spcBef>
              <a:buFont typeface="Arial" panose="020B0604020202020204" pitchFamily="34" charset="0"/>
              <a:buChar char="•"/>
              <a:defRPr/>
            </a:pPr>
            <a:r>
              <a:rPr lang="de-DE" altLang="fr-FR" sz="1600" dirty="0">
                <a:latin typeface="Verdana" panose="020B0604030504040204" pitchFamily="34" charset="0"/>
                <a:ea typeface="Verdana" panose="020B0604030504040204" pitchFamily="34" charset="0"/>
              </a:rPr>
              <a:t>Über 130 Studiengänge in Rechts-, Wirtschafts-, Ingenieurs- oder Geisteswissenschaften schließen nach Studienaufenthalten in beiden Ländern mit zwei Diplomen ab</a:t>
            </a:r>
          </a:p>
          <a:p>
            <a:pPr marL="285750" indent="-285750" eaLnBrk="1" hangingPunct="1">
              <a:lnSpc>
                <a:spcPct val="120000"/>
              </a:lnSpc>
              <a:spcBef>
                <a:spcPts val="500"/>
              </a:spcBef>
              <a:buFont typeface="Arial" panose="020B0604020202020204" pitchFamily="34" charset="0"/>
              <a:buChar char="•"/>
              <a:defRPr/>
            </a:pPr>
            <a:r>
              <a:rPr lang="de-DE" altLang="fr-FR" sz="1600" dirty="0">
                <a:latin typeface="Verdana" panose="020B0604030504040204" pitchFamily="34" charset="0"/>
                <a:ea typeface="Verdana" panose="020B0604030504040204" pitchFamily="34" charset="0"/>
              </a:rPr>
              <a:t>Auch die EU bietet Austauschprogramme mit Frankreich für alle Bildungsbereiche (Schule, Hochschule, Berufsbildung) </a:t>
            </a:r>
          </a:p>
          <a:p>
            <a:pPr marL="285750" indent="-285750" eaLnBrk="1" hangingPunct="1">
              <a:lnSpc>
                <a:spcPct val="120000"/>
              </a:lnSpc>
              <a:spcBef>
                <a:spcPts val="500"/>
              </a:spcBef>
              <a:buFont typeface="Arial" panose="020B0604020202020204" pitchFamily="34" charset="0"/>
              <a:buChar char="•"/>
              <a:defRPr/>
            </a:pPr>
            <a:r>
              <a:rPr lang="de-DE" altLang="fr-FR" sz="1600" dirty="0">
                <a:latin typeface="Verdana" panose="020B0604030504040204" pitchFamily="34" charset="0"/>
                <a:ea typeface="Verdana" panose="020B0604030504040204" pitchFamily="34" charset="0"/>
              </a:rPr>
              <a:t>Europäischer Freiwilligendienst: 10-monatiger geringfügig bezahlter Einsatz in Schulen oder Universitäten im Nachbarland</a:t>
            </a:r>
          </a:p>
        </p:txBody>
      </p:sp>
    </p:spTree>
    <p:extLst>
      <p:ext uri="{BB962C8B-B14F-4D97-AF65-F5344CB8AC3E}">
        <p14:creationId xmlns:p14="http://schemas.microsoft.com/office/powerpoint/2010/main" val="1583200109"/>
      </p:ext>
    </p:extLst>
  </p:cSld>
  <p:clrMapOvr>
    <a:masterClrMapping/>
  </p:clrMapOvr>
</p:sld>
</file>

<file path=ppt/theme/theme1.xml><?xml version="1.0" encoding="utf-8"?>
<a:theme xmlns:a="http://schemas.openxmlformats.org/drawingml/2006/main" name="Tropfen">
  <a:themeElements>
    <a:clrScheme name="Tropfen">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Tropfen">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opfen">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1_Tropfen">
  <a:themeElements>
    <a:clrScheme name="Tropfen">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Tropfen">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opfen">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9981ED703CDD544BD600C40D60E250E" ma:contentTypeVersion="2" ma:contentTypeDescription="Ein neues Dokument erstellen." ma:contentTypeScope="" ma:versionID="1da11e858ef401c8c2d46ea7ffda1a0b">
  <xsd:schema xmlns:xsd="http://www.w3.org/2001/XMLSchema" xmlns:xs="http://www.w3.org/2001/XMLSchema" xmlns:p="http://schemas.microsoft.com/office/2006/metadata/properties" xmlns:ns3="a1915ba6-9897-410a-884e-453404a97422" targetNamespace="http://schemas.microsoft.com/office/2006/metadata/properties" ma:root="true" ma:fieldsID="4a5c13884c7b7a3eccf76ca0cdd95c3a" ns3:_="">
    <xsd:import namespace="a1915ba6-9897-410a-884e-453404a97422"/>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915ba6-9897-410a-884e-453404a974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52960E-DB93-44C0-8459-F9D31D4F81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915ba6-9897-410a-884e-453404a974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634853-95B4-4B96-8BFC-D3D78947BFE4}">
  <ds:schemaRefs>
    <ds:schemaRef ds:uri="http://schemas.microsoft.com/sharepoint/v3/contenttype/forms"/>
  </ds:schemaRefs>
</ds:datastoreItem>
</file>

<file path=customXml/itemProps3.xml><?xml version="1.0" encoding="utf-8"?>
<ds:datastoreItem xmlns:ds="http://schemas.openxmlformats.org/officeDocument/2006/customXml" ds:itemID="{97CD8649-0BCE-4A93-9BC8-5D4C6AFFE16C}">
  <ds:schemaRefs>
    <ds:schemaRef ds:uri="http://purl.org/dc/terms/"/>
    <ds:schemaRef ds:uri="http://schemas.openxmlformats.org/package/2006/metadata/core-properties"/>
    <ds:schemaRef ds:uri="http://schemas.microsoft.com/office/2006/documentManagement/types"/>
    <ds:schemaRef ds:uri="a1915ba6-9897-410a-884e-453404a97422"/>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1105</Words>
  <Application>Microsoft Office PowerPoint</Application>
  <PresentationFormat>Widescreen</PresentationFormat>
  <Paragraphs>59</Paragraphs>
  <Slides>6</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Futura Bk BT</vt:lpstr>
      <vt:lpstr>Tw Cen MT</vt:lpstr>
      <vt:lpstr>Verdana</vt:lpstr>
      <vt:lpstr>Tropfen</vt:lpstr>
      <vt:lpstr>1_Tropfen</vt:lpstr>
      <vt:lpstr>FRANZÖSISCH IN DER WELT</vt:lpstr>
      <vt:lpstr>PowerPoint Presentation</vt:lpstr>
      <vt:lpstr>FRANZÖSISCH IN DER PRAXIS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Niko Koch</dc:creator>
  <cp:lastModifiedBy>Kari Schü</cp:lastModifiedBy>
  <cp:revision>11</cp:revision>
  <dcterms:created xsi:type="dcterms:W3CDTF">2022-02-15T10:35:37Z</dcterms:created>
  <dcterms:modified xsi:type="dcterms:W3CDTF">2022-03-07T12:31:33Z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0x01010099981ED703CDD544BD600C40D60E250E</vt:lpwstr>
  </property>
</Properties>
</file>